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58" r:id="rId4"/>
    <p:sldId id="257" r:id="rId5"/>
    <p:sldId id="262" r:id="rId6"/>
    <p:sldId id="267" r:id="rId7"/>
    <p:sldId id="268" r:id="rId8"/>
    <p:sldId id="269" r:id="rId9"/>
    <p:sldId id="270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5574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0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6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2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0291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7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0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142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435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2C335AB-CF80-2242-ADCA-65711AB23D8C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6D5FF7B-9924-164C-93E1-3CA9211125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439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A5A0-720F-8447-8652-52BBE971F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Deep Neural Network for Image Classification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5FAC8-DF73-0642-B51B-610C19584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786153"/>
          </a:xfrm>
        </p:spPr>
        <p:txBody>
          <a:bodyPr>
            <a:normAutofit/>
          </a:bodyPr>
          <a:lstStyle/>
          <a:p>
            <a:r>
              <a:rPr lang="en-US" dirty="0"/>
              <a:t>Layla Tame A01192934</a:t>
            </a:r>
          </a:p>
          <a:p>
            <a:r>
              <a:rPr lang="en-US" dirty="0"/>
              <a:t>Jorge Mendez A00816559 </a:t>
            </a:r>
          </a:p>
          <a:p>
            <a:endParaRPr lang="en-US" dirty="0"/>
          </a:p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681046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7B14-07C6-3E43-A8D4-5A9B4442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05968"/>
            <a:ext cx="9601200" cy="1485900"/>
          </a:xfrm>
        </p:spPr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2612C8-6322-814C-B732-554BBB7C8CF9}"/>
              </a:ext>
            </a:extLst>
          </p:cNvPr>
          <p:cNvSpPr txBox="1">
            <a:spLocks/>
          </p:cNvSpPr>
          <p:nvPr/>
        </p:nvSpPr>
        <p:spPr>
          <a:xfrm>
            <a:off x="1371599" y="1428749"/>
            <a:ext cx="10283953" cy="4923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It is very important to know the reason and logic behind every function being applied in order to optimize their use.</a:t>
            </a:r>
          </a:p>
          <a:p>
            <a:r>
              <a:rPr lang="en-US" sz="2800" dirty="0"/>
              <a:t>Knowing the functionality and purpose of every parameter can be a great tool towards knowing how to alter them in order to get better results.</a:t>
            </a:r>
          </a:p>
          <a:p>
            <a:r>
              <a:rPr lang="en-US" sz="2800" dirty="0"/>
              <a:t>It is important to look for an efficient algorithm, not just in terms of accuracy results but also overall performance, taking into account time taken to execute.</a:t>
            </a:r>
          </a:p>
          <a:p>
            <a:r>
              <a:rPr lang="en-US" sz="2800" dirty="0"/>
              <a:t>The best results were found by reducing the number of neurons and increasing the learning rate. Accuracy went up to 89.9%, meaning almost 9 out of every 10 images were correctly classified into the two existing categories.</a:t>
            </a:r>
          </a:p>
        </p:txBody>
      </p:sp>
    </p:spTree>
    <p:extLst>
      <p:ext uri="{BB962C8B-B14F-4D97-AF65-F5344CB8AC3E}">
        <p14:creationId xmlns:p14="http://schemas.microsoft.com/office/powerpoint/2010/main" val="2391996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98CA5AE-F2E4-4A6F-B986-89804B1EC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D191D-E531-A04E-A911-7C9D55CA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56" y="376115"/>
            <a:ext cx="5793475" cy="80650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D402D0C9-C221-4049-B86E-8D4E5FC29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5" y="1609344"/>
            <a:ext cx="6517894" cy="5047488"/>
          </a:xfrm>
        </p:spPr>
        <p:txBody>
          <a:bodyPr>
            <a:normAutofit/>
          </a:bodyPr>
          <a:lstStyle/>
          <a:p>
            <a:r>
              <a:rPr lang="en-US" sz="2400" dirty="0"/>
              <a:t>Throughout the last years, artificial intelligence has grown exponentially and with it the branch involving machine and deep learning. </a:t>
            </a:r>
          </a:p>
          <a:p>
            <a:r>
              <a:rPr lang="en-US" sz="2400" dirty="0"/>
              <a:t>A big branch of what we know today as AI is deep learning, which uses neural networks.</a:t>
            </a:r>
          </a:p>
          <a:p>
            <a:r>
              <a:rPr lang="en-US" sz="2400" dirty="0"/>
              <a:t>Commonly used for classification algorithms.</a:t>
            </a:r>
          </a:p>
          <a:p>
            <a:r>
              <a:rPr lang="en-US" sz="2400" dirty="0"/>
              <a:t>Applied in all kind of industries: from music, medicine, all the way to manufacturing.</a:t>
            </a:r>
          </a:p>
          <a:p>
            <a:r>
              <a:rPr lang="en-US" sz="2400" dirty="0"/>
              <a:t>In this project: using a classification algorithm to determine whether an image is of a rose or another species.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7E3959-D0D8-49DB-A48B-CE4FC3687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A3394-2AD6-FD4D-B90E-D2F6B4AB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259" y="3438456"/>
            <a:ext cx="4579738" cy="3419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78562B-BFFD-5C4D-9112-0B3252B0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256" y="-9091"/>
            <a:ext cx="4579744" cy="34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3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134A-B942-BA43-9CF5-FC785335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33BDF-6AA0-D246-B3AB-9FDD09AC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543812"/>
            <a:ext cx="9186672" cy="4628388"/>
          </a:xfrm>
        </p:spPr>
        <p:txBody>
          <a:bodyPr>
            <a:normAutofit/>
          </a:bodyPr>
          <a:lstStyle/>
          <a:p>
            <a:r>
              <a:rPr lang="en-US" sz="2400" dirty="0"/>
              <a:t>1 file containing information on 209 images:</a:t>
            </a:r>
          </a:p>
          <a:p>
            <a:pPr lvl="1"/>
            <a:r>
              <a:rPr lang="en-US" sz="2400" dirty="0"/>
              <a:t>Each one with a size of 128x128 pixels.</a:t>
            </a:r>
          </a:p>
          <a:p>
            <a:pPr lvl="1"/>
            <a:r>
              <a:rPr lang="en-US" sz="2400" dirty="0"/>
              <a:t>Containing information on three different layers, one for each color (RGB).</a:t>
            </a:r>
          </a:p>
          <a:p>
            <a:pPr lvl="1"/>
            <a:r>
              <a:rPr lang="en-US" sz="2400" dirty="0"/>
              <a:t>10 different classification species found in the file.</a:t>
            </a:r>
          </a:p>
          <a:p>
            <a:pPr lvl="1"/>
            <a:r>
              <a:rPr lang="en-US" sz="2400" dirty="0"/>
              <a:t>80% used for training: 169 images</a:t>
            </a:r>
          </a:p>
          <a:p>
            <a:pPr lvl="1"/>
            <a:r>
              <a:rPr lang="en-US" sz="2400" dirty="0"/>
              <a:t>20% used for testing: 40 images</a:t>
            </a:r>
          </a:p>
          <a:p>
            <a:pPr marL="530352" lvl="1" indent="0">
              <a:buNone/>
            </a:pPr>
            <a:endParaRPr lang="en-US" sz="2400" dirty="0"/>
          </a:p>
        </p:txBody>
      </p:sp>
      <p:pic>
        <p:nvPicPr>
          <p:cNvPr id="1025" name="Picture 1" descr="page3image19118528">
            <a:extLst>
              <a:ext uri="{FF2B5EF4-FFF2-40B4-BE49-F238E27FC236}">
                <a16:creationId xmlns:a16="http://schemas.microsoft.com/office/drawing/2014/main" id="{62ACB444-14BD-DA4E-9CE8-AAF35DFF3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2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040C3603-2956-5C4E-9771-88D51866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46" y="4686301"/>
            <a:ext cx="10657967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8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1C4-566E-654E-94B2-23897818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365D77-EDD4-D94B-8FC4-A4531D99C8BD}"/>
              </a:ext>
            </a:extLst>
          </p:cNvPr>
          <p:cNvSpPr txBox="1">
            <a:spLocks/>
          </p:cNvSpPr>
          <p:nvPr/>
        </p:nvSpPr>
        <p:spPr>
          <a:xfrm>
            <a:off x="1371600" y="1761745"/>
            <a:ext cx="9448800" cy="3011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Training a multi-layer neural network and using it to determine whether an input image corresponds to a rose or not.</a:t>
            </a:r>
          </a:p>
          <a:p>
            <a:pPr marL="0" indent="0" algn="ctr">
              <a:buFont typeface="Franklin Gothic Book" panose="020B0503020102020204" pitchFamily="34" charset="0"/>
              <a:buNone/>
            </a:pPr>
            <a:endParaRPr lang="en-US" sz="3600" dirty="0"/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9B9EC62E-93C2-1B48-815A-E64E0699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60319"/>
            <a:ext cx="98171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2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7B14-07C6-3E43-A8D4-5A9B4442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20B1-9EE8-0D4D-AF25-D67E44CB4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87424"/>
            <a:ext cx="9601200" cy="48188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Initializing parameters.</a:t>
            </a:r>
          </a:p>
          <a:p>
            <a:r>
              <a:rPr lang="en-US" dirty="0"/>
              <a:t>Loop for n-iterations</a:t>
            </a:r>
          </a:p>
          <a:p>
            <a:pPr lvl="1"/>
            <a:r>
              <a:rPr lang="en-US" dirty="0"/>
              <a:t>Forward Propagation</a:t>
            </a:r>
          </a:p>
          <a:p>
            <a:pPr lvl="1"/>
            <a:r>
              <a:rPr lang="en-US" dirty="0"/>
              <a:t>Compute Cost Function</a:t>
            </a:r>
          </a:p>
          <a:p>
            <a:pPr lvl="1"/>
            <a:r>
              <a:rPr lang="en-US" dirty="0"/>
              <a:t>Backward Propagation</a:t>
            </a:r>
          </a:p>
          <a:p>
            <a:pPr lvl="1"/>
            <a:r>
              <a:rPr lang="en-US" dirty="0"/>
              <a:t>Update Parameters</a:t>
            </a:r>
          </a:p>
          <a:p>
            <a:r>
              <a:rPr lang="en-US" dirty="0"/>
              <a:t>Better the results of accuracy obtained in order to get a better classification algorithm using trial and error and by altering the hyper-parameters: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Number of iterations.</a:t>
            </a:r>
          </a:p>
          <a:p>
            <a:pPr lvl="1"/>
            <a:r>
              <a:rPr lang="en-US" dirty="0"/>
              <a:t>Number of layers</a:t>
            </a:r>
          </a:p>
          <a:p>
            <a:pPr lvl="1"/>
            <a:r>
              <a:rPr lang="en-US" dirty="0"/>
              <a:t>Number of neurons in each layer</a:t>
            </a:r>
          </a:p>
          <a:p>
            <a:r>
              <a:rPr lang="en-US" dirty="0"/>
              <a:t>Using a flattened array as an entry of 49152 neurons (128x128x3).</a:t>
            </a:r>
          </a:p>
        </p:txBody>
      </p:sp>
    </p:spTree>
    <p:extLst>
      <p:ext uri="{BB962C8B-B14F-4D97-AF65-F5344CB8AC3E}">
        <p14:creationId xmlns:p14="http://schemas.microsoft.com/office/powerpoint/2010/main" val="399077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7B14-07C6-3E43-A8D4-5A9B4442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20B1-9EE8-0D4D-AF25-D67E44CB4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92" y="1487424"/>
            <a:ext cx="9753600" cy="684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Running the algorithm with the initial parameters:</a:t>
            </a:r>
          </a:p>
          <a:p>
            <a:pPr lvl="1"/>
            <a:r>
              <a:rPr lang="en-US" dirty="0"/>
              <a:t>89.9% accuracy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90F640-4202-4540-921A-F399B793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000"/>
          <a:stretch/>
        </p:blipFill>
        <p:spPr>
          <a:xfrm>
            <a:off x="886186" y="2300287"/>
            <a:ext cx="6272210" cy="3657599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C9B1725-51E3-DA49-8461-2C664C55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03" t="38958"/>
          <a:stretch/>
        </p:blipFill>
        <p:spPr>
          <a:xfrm>
            <a:off x="7300913" y="1042987"/>
            <a:ext cx="4891087" cy="51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44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7B14-07C6-3E43-A8D4-5A9B4442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20B1-9EE8-0D4D-AF25-D67E44CB4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92" y="1487424"/>
            <a:ext cx="9753600" cy="684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First experiment: reducing number of iterations</a:t>
            </a:r>
          </a:p>
          <a:p>
            <a:pPr lvl="1"/>
            <a:r>
              <a:rPr lang="en-US" dirty="0"/>
              <a:t>85% accuracy</a:t>
            </a:r>
          </a:p>
        </p:txBody>
      </p:sp>
      <p:pic>
        <p:nvPicPr>
          <p:cNvPr id="2049" name="Picture 1" descr="page6image29413024">
            <a:extLst>
              <a:ext uri="{FF2B5EF4-FFF2-40B4-BE49-F238E27FC236}">
                <a16:creationId xmlns:a16="http://schemas.microsoft.com/office/drawing/2014/main" id="{9148C3C8-DB43-BE46-A7E6-1F2BA2A25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64"/>
          <a:stretch/>
        </p:blipFill>
        <p:spPr bwMode="auto">
          <a:xfrm>
            <a:off x="999839" y="3120627"/>
            <a:ext cx="5619347" cy="9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page6image29413024">
            <a:extLst>
              <a:ext uri="{FF2B5EF4-FFF2-40B4-BE49-F238E27FC236}">
                <a16:creationId xmlns:a16="http://schemas.microsoft.com/office/drawing/2014/main" id="{B7045038-1F55-7B49-8166-F35127FDD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3"/>
          <a:stretch/>
        </p:blipFill>
        <p:spPr bwMode="auto">
          <a:xfrm>
            <a:off x="6846095" y="885825"/>
            <a:ext cx="5247133" cy="546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33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7B14-07C6-3E43-A8D4-5A9B4442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20B1-9EE8-0D4D-AF25-D67E44CB4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92" y="1487424"/>
            <a:ext cx="9753600" cy="684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Second experiment: more neurons, less learning rate</a:t>
            </a:r>
          </a:p>
          <a:p>
            <a:pPr lvl="1"/>
            <a:r>
              <a:rPr lang="en-US" dirty="0"/>
              <a:t>88.75% accuracy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F82C53-D2C0-9D44-AE5A-57DA3434427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7"/>
          <a:stretch/>
        </p:blipFill>
        <p:spPr>
          <a:xfrm>
            <a:off x="7281866" y="1161257"/>
            <a:ext cx="4838699" cy="492124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625C9-E26F-6A4A-8D50-03690081680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1"/>
          <a:stretch/>
        </p:blipFill>
        <p:spPr>
          <a:xfrm>
            <a:off x="1635823" y="2686272"/>
            <a:ext cx="5138738" cy="216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7B14-07C6-3E43-A8D4-5A9B4442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RESULTS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5645C4-59DF-634B-8F6D-AB5F8FFEF69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8"/>
          <a:stretch/>
        </p:blipFill>
        <p:spPr>
          <a:xfrm>
            <a:off x="6905625" y="900113"/>
            <a:ext cx="5024438" cy="555212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5A0EA9-4923-C94C-8306-7460A033CC4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61"/>
          <a:stretch/>
        </p:blipFill>
        <p:spPr>
          <a:xfrm>
            <a:off x="900112" y="2769109"/>
            <a:ext cx="5786437" cy="19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2612C8-6322-814C-B732-554BBB7C8CF9}"/>
              </a:ext>
            </a:extLst>
          </p:cNvPr>
          <p:cNvSpPr txBox="1">
            <a:spLocks/>
          </p:cNvSpPr>
          <p:nvPr/>
        </p:nvSpPr>
        <p:spPr>
          <a:xfrm>
            <a:off x="1371599" y="1428749"/>
            <a:ext cx="5534025" cy="1340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Best results obtained through: reducing neurons, increasing learning rate.</a:t>
            </a:r>
          </a:p>
          <a:p>
            <a:pPr lvl="1"/>
            <a:r>
              <a:rPr lang="en-US" dirty="0"/>
              <a:t>89.99% accuracy</a:t>
            </a:r>
          </a:p>
        </p:txBody>
      </p:sp>
    </p:spTree>
    <p:extLst>
      <p:ext uri="{BB962C8B-B14F-4D97-AF65-F5344CB8AC3E}">
        <p14:creationId xmlns:p14="http://schemas.microsoft.com/office/powerpoint/2010/main" val="265112691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420</Words>
  <Application>Microsoft Macintosh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Crop</vt:lpstr>
      <vt:lpstr>Deep Neural Network for Image Classification </vt:lpstr>
      <vt:lpstr>INTRODUCTION</vt:lpstr>
      <vt:lpstr>DATA SET</vt:lpstr>
      <vt:lpstr>OBJECTIVE</vt:lpstr>
      <vt:lpstr>METHODOLOGY</vt:lpstr>
      <vt:lpstr>RESULTS</vt:lpstr>
      <vt:lpstr>RESULTS</vt:lpstr>
      <vt:lpstr>RESULTS</vt:lpstr>
      <vt:lpstr>FINAL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EMI Music data science</dc:title>
  <dc:creator>Microsoft Office User</dc:creator>
  <cp:lastModifiedBy>Microsoft Office User</cp:lastModifiedBy>
  <cp:revision>120</cp:revision>
  <dcterms:created xsi:type="dcterms:W3CDTF">2019-11-25T10:59:41Z</dcterms:created>
  <dcterms:modified xsi:type="dcterms:W3CDTF">2019-12-10T06:15:48Z</dcterms:modified>
</cp:coreProperties>
</file>